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323" r:id="rId4"/>
    <p:sldId id="290" r:id="rId5"/>
    <p:sldId id="322" r:id="rId6"/>
    <p:sldId id="291" r:id="rId7"/>
    <p:sldId id="292" r:id="rId8"/>
    <p:sldId id="294" r:id="rId9"/>
    <p:sldId id="295" r:id="rId10"/>
    <p:sldId id="297" r:id="rId11"/>
    <p:sldId id="298" r:id="rId12"/>
    <p:sldId id="29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99" autoAdjust="0"/>
    <p:restoredTop sz="94660"/>
  </p:normalViewPr>
  <p:slideViewPr>
    <p:cSldViewPr>
      <p:cViewPr varScale="1">
        <p:scale>
          <a:sx n="49" d="100"/>
          <a:sy n="49" d="100"/>
        </p:scale>
        <p:origin x="-60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Ontogeneza</a:t>
            </a:r>
            <a:r>
              <a:rPr lang="en-GB" dirty="0" smtClean="0"/>
              <a:t> </a:t>
            </a:r>
            <a:r>
              <a:rPr lang="en-GB" dirty="0" err="1" smtClean="0"/>
              <a:t>jezika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Maja</a:t>
            </a:r>
            <a:r>
              <a:rPr lang="en-GB" dirty="0" smtClean="0"/>
              <a:t> </a:t>
            </a:r>
            <a:r>
              <a:rPr lang="en-GB" dirty="0" err="1" smtClean="0"/>
              <a:t>Ivanović</a:t>
            </a:r>
            <a:endParaRPr lang="en-GB" dirty="0" smtClean="0"/>
          </a:p>
          <a:p>
            <a:r>
              <a:rPr lang="en-GB" dirty="0" err="1" smtClean="0"/>
              <a:t>konsultacije</a:t>
            </a:r>
            <a:r>
              <a:rPr lang="en-GB" dirty="0" smtClean="0"/>
              <a:t>: </a:t>
            </a:r>
            <a:r>
              <a:rPr lang="en-GB" dirty="0" err="1" smtClean="0"/>
              <a:t>utorkom</a:t>
            </a:r>
            <a:r>
              <a:rPr lang="en-GB" dirty="0" smtClean="0"/>
              <a:t> u 17h</a:t>
            </a:r>
          </a:p>
          <a:p>
            <a:r>
              <a:rPr lang="en-GB" dirty="0" err="1" smtClean="0"/>
              <a:t>Stalne</a:t>
            </a:r>
            <a:r>
              <a:rPr lang="en-GB" dirty="0" smtClean="0"/>
              <a:t> </a:t>
            </a:r>
            <a:r>
              <a:rPr lang="en-GB" dirty="0" err="1" smtClean="0"/>
              <a:t>konsultacije:majapivanovic@gmail.com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Pragmatski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Između</a:t>
            </a:r>
            <a:r>
              <a:rPr lang="en-GB" dirty="0" smtClean="0"/>
              <a:t> </a:t>
            </a:r>
            <a:r>
              <a:rPr lang="en-GB" dirty="0" err="1" smtClean="0"/>
              <a:t>druge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četvrte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r>
              <a:rPr lang="en-GB" dirty="0" smtClean="0"/>
              <a:t> </a:t>
            </a:r>
            <a:r>
              <a:rPr lang="en-GB" dirty="0" err="1" smtClean="0"/>
              <a:t>konverzacionih</a:t>
            </a:r>
            <a:r>
              <a:rPr lang="en-GB" dirty="0" smtClean="0"/>
              <a:t> </a:t>
            </a:r>
            <a:r>
              <a:rPr lang="en-GB" dirty="0" err="1" smtClean="0"/>
              <a:t>sposobnosti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Blumova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Hud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razvrstali</a:t>
            </a:r>
            <a:r>
              <a:rPr lang="en-GB" dirty="0" smtClean="0"/>
              <a:t> </a:t>
            </a:r>
            <a:r>
              <a:rPr lang="en-GB" dirty="0" err="1" smtClean="0"/>
              <a:t>konverzaciju</a:t>
            </a:r>
            <a:r>
              <a:rPr lang="en-GB" dirty="0" smtClean="0"/>
              <a:t> </a:t>
            </a:r>
            <a:r>
              <a:rPr lang="en-GB" dirty="0" err="1" smtClean="0"/>
              <a:t>između</a:t>
            </a:r>
            <a:r>
              <a:rPr lang="en-GB" dirty="0" smtClean="0"/>
              <a:t> </a:t>
            </a:r>
            <a:r>
              <a:rPr lang="en-GB" dirty="0" err="1" smtClean="0"/>
              <a:t>dece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odraslih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svrstali</a:t>
            </a:r>
            <a:r>
              <a:rPr lang="en-GB" dirty="0" smtClean="0"/>
              <a:t> </a:t>
            </a:r>
            <a:r>
              <a:rPr lang="en-GB" dirty="0" err="1" smtClean="0"/>
              <a:t>dečje</a:t>
            </a:r>
            <a:r>
              <a:rPr lang="en-GB" dirty="0" smtClean="0"/>
              <a:t> </a:t>
            </a:r>
            <a:r>
              <a:rPr lang="en-GB" dirty="0" err="1" smtClean="0"/>
              <a:t>iskaze</a:t>
            </a:r>
            <a:r>
              <a:rPr lang="en-GB" dirty="0" smtClean="0"/>
              <a:t> u </a:t>
            </a:r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dirty="0" err="1" smtClean="0"/>
              <a:t>četiri</a:t>
            </a:r>
            <a:r>
              <a:rPr lang="en-GB" dirty="0" smtClean="0"/>
              <a:t> </a:t>
            </a:r>
            <a:r>
              <a:rPr lang="en-GB" dirty="0" err="1" smtClean="0"/>
              <a:t>kategorije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I-</a:t>
            </a:r>
            <a:r>
              <a:rPr lang="en-GB" dirty="0" err="1" smtClean="0"/>
              <a:t>nepovezani</a:t>
            </a:r>
            <a:r>
              <a:rPr lang="en-GB" dirty="0" smtClean="0"/>
              <a:t> (</a:t>
            </a:r>
            <a:r>
              <a:rPr lang="en-GB" dirty="0" err="1" smtClean="0"/>
              <a:t>bez</a:t>
            </a:r>
            <a:r>
              <a:rPr lang="en-GB" dirty="0" smtClean="0"/>
              <a:t> </a:t>
            </a:r>
            <a:r>
              <a:rPr lang="en-GB" dirty="0" err="1" smtClean="0"/>
              <a:t>prethodnih</a:t>
            </a:r>
            <a:r>
              <a:rPr lang="en-GB" dirty="0" smtClean="0"/>
              <a:t> </a:t>
            </a:r>
            <a:r>
              <a:rPr lang="en-GB" dirty="0" err="1" smtClean="0"/>
              <a:t>iskaza</a:t>
            </a:r>
            <a:r>
              <a:rPr lang="en-GB" dirty="0" smtClean="0"/>
              <a:t> </a:t>
            </a:r>
            <a:r>
              <a:rPr lang="en-GB" dirty="0" err="1" smtClean="0"/>
              <a:t>odraslih</a:t>
            </a:r>
            <a:r>
              <a:rPr lang="en-GB" dirty="0" smtClean="0"/>
              <a:t>)</a:t>
            </a:r>
          </a:p>
          <a:p>
            <a:pPr>
              <a:buNone/>
            </a:pPr>
            <a:r>
              <a:rPr lang="en-GB" dirty="0" smtClean="0"/>
              <a:t>II-</a:t>
            </a:r>
            <a:r>
              <a:rPr lang="en-GB" dirty="0" err="1" smtClean="0"/>
              <a:t>povezani</a:t>
            </a:r>
            <a:r>
              <a:rPr lang="en-GB" dirty="0" smtClean="0"/>
              <a:t> (</a:t>
            </a:r>
            <a:r>
              <a:rPr lang="en-GB" dirty="0" err="1" smtClean="0"/>
              <a:t>neposredno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završetkuiskaza</a:t>
            </a:r>
            <a:r>
              <a:rPr lang="en-GB" dirty="0" smtClean="0"/>
              <a:t> </a:t>
            </a:r>
            <a:r>
              <a:rPr lang="en-GB" dirty="0" err="1" smtClean="0"/>
              <a:t>odraslog</a:t>
            </a:r>
            <a:r>
              <a:rPr lang="en-GB" dirty="0" smtClean="0"/>
              <a:t>):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A)</a:t>
            </a:r>
            <a:r>
              <a:rPr lang="en-GB" dirty="0" err="1" smtClean="0"/>
              <a:t>nezavisni</a:t>
            </a:r>
            <a:r>
              <a:rPr lang="en-GB" dirty="0" smtClean="0"/>
              <a:t> (</a:t>
            </a:r>
            <a:r>
              <a:rPr lang="en-GB" dirty="0" err="1" smtClean="0"/>
              <a:t>bez</a:t>
            </a:r>
            <a:r>
              <a:rPr lang="en-GB" dirty="0" smtClean="0"/>
              <a:t> </a:t>
            </a:r>
            <a:r>
              <a:rPr lang="en-GB" dirty="0" err="1" smtClean="0"/>
              <a:t>zajedničke</a:t>
            </a:r>
            <a:r>
              <a:rPr lang="en-GB" dirty="0" smtClean="0"/>
              <a:t> </a:t>
            </a:r>
            <a:r>
              <a:rPr lang="en-GB" dirty="0" err="1" smtClean="0"/>
              <a:t>teme</a:t>
            </a:r>
            <a:r>
              <a:rPr lang="en-GB" dirty="0" smtClean="0"/>
              <a:t>)</a:t>
            </a:r>
          </a:p>
          <a:p>
            <a:r>
              <a:rPr lang="en-GB" dirty="0" smtClean="0"/>
              <a:t>B)</a:t>
            </a:r>
            <a:r>
              <a:rPr lang="en-GB" dirty="0" err="1" smtClean="0"/>
              <a:t>imitativni</a:t>
            </a:r>
            <a:r>
              <a:rPr lang="en-GB" dirty="0" smtClean="0"/>
              <a:t> (</a:t>
            </a:r>
            <a:r>
              <a:rPr lang="en-GB" dirty="0" err="1" smtClean="0"/>
              <a:t>zajednička</a:t>
            </a:r>
            <a:r>
              <a:rPr lang="en-GB" dirty="0" smtClean="0"/>
              <a:t> </a:t>
            </a:r>
            <a:r>
              <a:rPr lang="en-GB" dirty="0" err="1" smtClean="0"/>
              <a:t>tema</a:t>
            </a:r>
            <a:r>
              <a:rPr lang="en-GB" dirty="0" smtClean="0"/>
              <a:t> </a:t>
            </a:r>
            <a:r>
              <a:rPr lang="en-GB" dirty="0" err="1" smtClean="0"/>
              <a:t>ali</a:t>
            </a:r>
            <a:r>
              <a:rPr lang="en-GB" dirty="0" smtClean="0"/>
              <a:t> </a:t>
            </a:r>
            <a:r>
              <a:rPr lang="en-GB" dirty="0" err="1" smtClean="0"/>
              <a:t>bez</a:t>
            </a:r>
            <a:r>
              <a:rPr lang="en-GB" dirty="0" smtClean="0"/>
              <a:t> </a:t>
            </a:r>
            <a:r>
              <a:rPr lang="en-GB" dirty="0" err="1" smtClean="0"/>
              <a:t>nove</a:t>
            </a:r>
            <a:r>
              <a:rPr lang="en-GB" dirty="0" smtClean="0"/>
              <a:t> </a:t>
            </a:r>
            <a:r>
              <a:rPr lang="en-GB" dirty="0" err="1" smtClean="0"/>
              <a:t>informacije</a:t>
            </a:r>
            <a:r>
              <a:rPr lang="en-GB" dirty="0" smtClean="0"/>
              <a:t>)</a:t>
            </a:r>
          </a:p>
          <a:p>
            <a:r>
              <a:rPr lang="en-GB" dirty="0" smtClean="0"/>
              <a:t>C)</a:t>
            </a:r>
            <a:r>
              <a:rPr lang="en-GB" dirty="0" err="1" smtClean="0"/>
              <a:t>zavisni</a:t>
            </a:r>
            <a:r>
              <a:rPr lang="en-GB" dirty="0" smtClean="0"/>
              <a:t> (dele </a:t>
            </a:r>
            <a:r>
              <a:rPr lang="en-GB" dirty="0" err="1" smtClean="0"/>
              <a:t>istu</a:t>
            </a:r>
            <a:r>
              <a:rPr lang="en-GB" dirty="0" smtClean="0"/>
              <a:t> </a:t>
            </a:r>
            <a:r>
              <a:rPr lang="en-GB" dirty="0" err="1" smtClean="0"/>
              <a:t>temu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dodaju</a:t>
            </a:r>
            <a:r>
              <a:rPr lang="en-GB" dirty="0" smtClean="0"/>
              <a:t> </a:t>
            </a:r>
            <a:r>
              <a:rPr lang="en-GB" dirty="0" err="1" smtClean="0"/>
              <a:t>novu</a:t>
            </a:r>
            <a:r>
              <a:rPr lang="en-GB" dirty="0" smtClean="0"/>
              <a:t> </a:t>
            </a:r>
            <a:r>
              <a:rPr lang="en-GB" dirty="0" err="1" smtClean="0"/>
              <a:t>informaciju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err="1" smtClean="0"/>
              <a:t>Usvajanje</a:t>
            </a:r>
            <a:r>
              <a:rPr lang="en-GB" dirty="0" smtClean="0"/>
              <a:t> </a:t>
            </a:r>
            <a:r>
              <a:rPr lang="en-GB" dirty="0" err="1" smtClean="0"/>
              <a:t>leksičkih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sintaksičkih</a:t>
            </a:r>
            <a:r>
              <a:rPr lang="en-GB" dirty="0" smtClean="0"/>
              <a:t> </a:t>
            </a:r>
            <a:r>
              <a:rPr lang="en-GB" dirty="0" err="1" smtClean="0"/>
              <a:t>struktura-procesi</a:t>
            </a:r>
            <a:r>
              <a:rPr lang="en-GB" dirty="0" smtClean="0"/>
              <a:t> </a:t>
            </a:r>
            <a:r>
              <a:rPr lang="en-GB" dirty="0" err="1" smtClean="0"/>
              <a:t>reorganizacije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Hiperregulacija</a:t>
            </a:r>
            <a:r>
              <a:rPr lang="en-GB" dirty="0" smtClean="0"/>
              <a:t>;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Pragmatski</a:t>
            </a:r>
            <a:r>
              <a:rPr lang="en-GB" dirty="0" smtClean="0"/>
              <a:t> </a:t>
            </a:r>
            <a:r>
              <a:rPr lang="en-GB" dirty="0" err="1" smtClean="0"/>
              <a:t>razvoj-nastavak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treće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 u </a:t>
            </a:r>
            <a:r>
              <a:rPr lang="en-GB" dirty="0" err="1" smtClean="0"/>
              <a:t>stanju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započnu</a:t>
            </a:r>
            <a:r>
              <a:rPr lang="en-GB" dirty="0" smtClean="0"/>
              <a:t> </a:t>
            </a:r>
            <a:r>
              <a:rPr lang="en-GB" dirty="0" err="1" smtClean="0"/>
              <a:t>dijalog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zadrže</a:t>
            </a:r>
            <a:r>
              <a:rPr lang="en-GB" dirty="0" smtClean="0"/>
              <a:t> </a:t>
            </a:r>
            <a:r>
              <a:rPr lang="en-GB" dirty="0" err="1" smtClean="0"/>
              <a:t>sagovornikovu</a:t>
            </a:r>
            <a:r>
              <a:rPr lang="en-GB" dirty="0" smtClean="0"/>
              <a:t> </a:t>
            </a:r>
            <a:r>
              <a:rPr lang="en-GB" dirty="0" err="1" smtClean="0"/>
              <a:t>pažnju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Između</a:t>
            </a:r>
            <a:r>
              <a:rPr lang="en-GB" dirty="0" smtClean="0"/>
              <a:t> </a:t>
            </a:r>
            <a:r>
              <a:rPr lang="en-GB" dirty="0" err="1" smtClean="0"/>
              <a:t>treće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pete</a:t>
            </a:r>
            <a:r>
              <a:rPr lang="en-GB" dirty="0" smtClean="0"/>
              <a:t> </a:t>
            </a:r>
            <a:r>
              <a:rPr lang="en-GB" dirty="0" err="1" smtClean="0"/>
              <a:t>godine-pravilno</a:t>
            </a:r>
            <a:r>
              <a:rPr lang="en-GB" dirty="0" smtClean="0"/>
              <a:t> </a:t>
            </a:r>
            <a:r>
              <a:rPr lang="en-GB" dirty="0" err="1" smtClean="0"/>
              <a:t>oslovljavanje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principi</a:t>
            </a:r>
            <a:r>
              <a:rPr lang="en-GB" dirty="0" smtClean="0"/>
              <a:t> </a:t>
            </a:r>
            <a:r>
              <a:rPr lang="en-GB" dirty="0" err="1" smtClean="0"/>
              <a:t>učtivosti</a:t>
            </a:r>
            <a:r>
              <a:rPr lang="en-GB" dirty="0" smtClean="0"/>
              <a:t>, </a:t>
            </a:r>
            <a:r>
              <a:rPr lang="en-GB" dirty="0" err="1" smtClean="0"/>
              <a:t>ubeđivanje</a:t>
            </a:r>
            <a:r>
              <a:rPr lang="en-GB" dirty="0" smtClean="0"/>
              <a:t>, </a:t>
            </a:r>
            <a:r>
              <a:rPr lang="en-GB" dirty="0" err="1" smtClean="0"/>
              <a:t>traženje</a:t>
            </a:r>
            <a:r>
              <a:rPr lang="en-GB" dirty="0" smtClean="0"/>
              <a:t> </a:t>
            </a:r>
            <a:r>
              <a:rPr lang="en-GB" dirty="0" err="1" smtClean="0"/>
              <a:t>razjašnjenja</a:t>
            </a:r>
            <a:r>
              <a:rPr lang="en-GB" dirty="0" smtClean="0"/>
              <a:t>...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Leksičko-semantički</a:t>
            </a:r>
            <a:r>
              <a:rPr lang="en-GB" dirty="0" smtClean="0"/>
              <a:t> </a:t>
            </a:r>
            <a:r>
              <a:rPr lang="en-GB" dirty="0" err="1" smtClean="0"/>
              <a:t>razvoj</a:t>
            </a:r>
            <a:r>
              <a:rPr lang="en-GB" dirty="0" smtClean="0"/>
              <a:t> (</a:t>
            </a:r>
            <a:r>
              <a:rPr lang="en-GB" dirty="0" err="1" smtClean="0"/>
              <a:t>prve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Faza</a:t>
            </a:r>
            <a:r>
              <a:rPr lang="en-GB" dirty="0" smtClean="0"/>
              <a:t> </a:t>
            </a:r>
            <a:r>
              <a:rPr lang="en-GB" dirty="0" err="1" smtClean="0"/>
              <a:t>jedne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 </a:t>
            </a:r>
            <a:r>
              <a:rPr lang="en-GB" dirty="0" err="1" smtClean="0"/>
              <a:t>dominira</a:t>
            </a:r>
            <a:r>
              <a:rPr lang="en-GB" dirty="0" smtClean="0"/>
              <a:t> </a:t>
            </a:r>
            <a:r>
              <a:rPr lang="en-GB" dirty="0" err="1" smtClean="0"/>
              <a:t>tokom</a:t>
            </a:r>
            <a:r>
              <a:rPr lang="en-GB" dirty="0" smtClean="0"/>
              <a:t> </a:t>
            </a:r>
            <a:r>
              <a:rPr lang="en-GB" dirty="0" err="1" smtClean="0"/>
              <a:t>prve</a:t>
            </a:r>
            <a:r>
              <a:rPr lang="en-GB" dirty="0" smtClean="0"/>
              <a:t> </a:t>
            </a:r>
            <a:r>
              <a:rPr lang="en-GB" dirty="0" err="1" smtClean="0"/>
              <a:t>polovine</a:t>
            </a:r>
            <a:r>
              <a:rPr lang="en-GB" dirty="0" smtClean="0"/>
              <a:t> </a:t>
            </a:r>
            <a:r>
              <a:rPr lang="en-GB" dirty="0" err="1" smtClean="0"/>
              <a:t>druge</a:t>
            </a:r>
            <a:r>
              <a:rPr lang="en-GB" dirty="0" smtClean="0"/>
              <a:t> </a:t>
            </a:r>
            <a:r>
              <a:rPr lang="en-GB" dirty="0" err="1" smtClean="0"/>
              <a:t>godine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Istovremeno</a:t>
            </a:r>
            <a:r>
              <a:rPr lang="en-GB" dirty="0" smtClean="0"/>
              <a:t> </a:t>
            </a:r>
            <a:r>
              <a:rPr lang="en-GB" dirty="0" err="1" smtClean="0"/>
              <a:t>započinje</a:t>
            </a:r>
            <a:r>
              <a:rPr lang="en-GB" dirty="0" smtClean="0"/>
              <a:t> </a:t>
            </a:r>
            <a:r>
              <a:rPr lang="en-GB" dirty="0" err="1" smtClean="0"/>
              <a:t>nekoliko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: </a:t>
            </a:r>
            <a:r>
              <a:rPr lang="en-GB" dirty="0" err="1" smtClean="0"/>
              <a:t>usvajanje</a:t>
            </a:r>
            <a:r>
              <a:rPr lang="en-GB" dirty="0" smtClean="0"/>
              <a:t> </a:t>
            </a:r>
            <a:r>
              <a:rPr lang="en-GB" dirty="0" err="1" smtClean="0"/>
              <a:t>leksikona</a:t>
            </a:r>
            <a:r>
              <a:rPr lang="en-GB" dirty="0" smtClean="0"/>
              <a:t> (</a:t>
            </a:r>
            <a:r>
              <a:rPr lang="en-GB" dirty="0" err="1" smtClean="0"/>
              <a:t>igračke</a:t>
            </a:r>
            <a:r>
              <a:rPr lang="en-GB" dirty="0" smtClean="0"/>
              <a:t>, </a:t>
            </a:r>
            <a:r>
              <a:rPr lang="en-GB" dirty="0" err="1" smtClean="0"/>
              <a:t>članovi</a:t>
            </a:r>
            <a:r>
              <a:rPr lang="en-GB" dirty="0" smtClean="0"/>
              <a:t> </a:t>
            </a:r>
            <a:r>
              <a:rPr lang="en-GB" dirty="0" err="1" smtClean="0"/>
              <a:t>porodice</a:t>
            </a:r>
            <a:r>
              <a:rPr lang="en-GB" dirty="0" smtClean="0"/>
              <a:t>, </a:t>
            </a:r>
            <a:r>
              <a:rPr lang="en-GB" dirty="0" err="1" smtClean="0"/>
              <a:t>omiljeni</a:t>
            </a:r>
            <a:r>
              <a:rPr lang="en-GB" dirty="0" smtClean="0"/>
              <a:t> </a:t>
            </a:r>
            <a:r>
              <a:rPr lang="en-GB" dirty="0" err="1" smtClean="0"/>
              <a:t>događaji</a:t>
            </a:r>
            <a:r>
              <a:rPr lang="en-GB" dirty="0" smtClean="0"/>
              <a:t>);</a:t>
            </a:r>
            <a:r>
              <a:rPr lang="en-GB" dirty="0" err="1" smtClean="0"/>
              <a:t>komentarisanje</a:t>
            </a:r>
            <a:r>
              <a:rPr lang="en-GB" dirty="0" smtClean="0"/>
              <a:t> </a:t>
            </a:r>
            <a:r>
              <a:rPr lang="en-GB" dirty="0" err="1" smtClean="0"/>
              <a:t>sveta</a:t>
            </a:r>
            <a:r>
              <a:rPr lang="en-GB" dirty="0" smtClean="0"/>
              <a:t> </a:t>
            </a:r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sebe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Strategije</a:t>
            </a:r>
            <a:r>
              <a:rPr lang="en-US" dirty="0" smtClean="0"/>
              <a:t> </a:t>
            </a:r>
            <a:r>
              <a:rPr lang="en-US" dirty="0" err="1" smtClean="0"/>
              <a:t>formiranja</a:t>
            </a:r>
            <a:r>
              <a:rPr lang="en-US" dirty="0" smtClean="0"/>
              <a:t> </a:t>
            </a:r>
            <a:r>
              <a:rPr lang="en-US" dirty="0" err="1" smtClean="0"/>
              <a:t>prvih</a:t>
            </a:r>
            <a:r>
              <a:rPr lang="en-US" dirty="0" smtClean="0"/>
              <a:t> </a:t>
            </a:r>
            <a:r>
              <a:rPr lang="en-US" dirty="0" err="1" smtClean="0"/>
              <a:t>iskaza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Referencijalna</a:t>
            </a:r>
            <a:r>
              <a:rPr lang="en-US" dirty="0" smtClean="0"/>
              <a:t> </a:t>
            </a:r>
            <a:r>
              <a:rPr lang="en-US" dirty="0" err="1" smtClean="0"/>
              <a:t>strategija-usvaja</a:t>
            </a:r>
            <a:r>
              <a:rPr lang="en-US" dirty="0" smtClean="0"/>
              <a:t> </a:t>
            </a:r>
            <a:r>
              <a:rPr lang="en-US" dirty="0" err="1" smtClean="0"/>
              <a:t>pojedinacne</a:t>
            </a:r>
            <a:r>
              <a:rPr lang="en-US" dirty="0" smtClean="0"/>
              <a:t> </a:t>
            </a:r>
            <a:r>
              <a:rPr lang="en-US" dirty="0" err="1" smtClean="0"/>
              <a:t>reci</a:t>
            </a:r>
            <a:r>
              <a:rPr lang="en-US" dirty="0" smtClean="0"/>
              <a:t>, </a:t>
            </a:r>
            <a:r>
              <a:rPr lang="en-US" dirty="0" err="1" smtClean="0"/>
              <a:t>predmeti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neposredne</a:t>
            </a:r>
            <a:r>
              <a:rPr lang="en-US" dirty="0" smtClean="0"/>
              <a:t> </a:t>
            </a:r>
            <a:r>
              <a:rPr lang="en-US" dirty="0" err="1" smtClean="0"/>
              <a:t>okoline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err="1" smtClean="0"/>
              <a:t>Ekspresivna</a:t>
            </a:r>
            <a:r>
              <a:rPr lang="en-US" dirty="0" smtClean="0"/>
              <a:t> </a:t>
            </a:r>
            <a:r>
              <a:rPr lang="en-US" dirty="0" err="1" smtClean="0"/>
              <a:t>strategija-produkuje</a:t>
            </a:r>
            <a:r>
              <a:rPr lang="en-US" dirty="0" smtClean="0"/>
              <a:t> </a:t>
            </a:r>
            <a:r>
              <a:rPr lang="en-US" dirty="0" err="1" smtClean="0"/>
              <a:t>kratke</a:t>
            </a:r>
            <a:r>
              <a:rPr lang="en-US" dirty="0" smtClean="0"/>
              <a:t> </a:t>
            </a:r>
            <a:r>
              <a:rPr lang="en-US" dirty="0" err="1" smtClean="0"/>
              <a:t>iskaze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ne </a:t>
            </a:r>
            <a:r>
              <a:rPr lang="en-US" dirty="0" err="1" smtClean="0"/>
              <a:t>analizira</a:t>
            </a:r>
            <a:r>
              <a:rPr lang="en-US" dirty="0" smtClean="0"/>
              <a:t> (</a:t>
            </a:r>
            <a:r>
              <a:rPr lang="en-US" dirty="0" err="1" smtClean="0"/>
              <a:t>daj</a:t>
            </a:r>
            <a:r>
              <a:rPr lang="en-US" dirty="0" smtClean="0"/>
              <a:t>! </a:t>
            </a:r>
            <a:r>
              <a:rPr lang="en-US" dirty="0" err="1" smtClean="0"/>
              <a:t>Otoji</a:t>
            </a:r>
            <a:r>
              <a:rPr lang="en-US" dirty="0" smtClean="0"/>
              <a:t>! </a:t>
            </a:r>
            <a:r>
              <a:rPr lang="en-US" dirty="0" err="1" smtClean="0"/>
              <a:t>Oce</a:t>
            </a:r>
            <a:r>
              <a:rPr lang="en-US" dirty="0" smtClean="0"/>
              <a:t> to!)</a:t>
            </a:r>
          </a:p>
          <a:p>
            <a:endParaRPr lang="en-US" dirty="0"/>
          </a:p>
          <a:p>
            <a:r>
              <a:rPr lang="en-US" dirty="0" err="1" smtClean="0"/>
              <a:t>Deca</a:t>
            </a:r>
            <a:r>
              <a:rPr lang="en-US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obe</a:t>
            </a:r>
            <a:r>
              <a:rPr lang="en-US" dirty="0" smtClean="0"/>
              <a:t> </a:t>
            </a:r>
            <a:r>
              <a:rPr lang="en-US" dirty="0" err="1" smtClean="0"/>
              <a:t>strategije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u </a:t>
            </a:r>
            <a:r>
              <a:rPr lang="en-US" dirty="0" err="1" smtClean="0"/>
              <a:t>razlicitoj</a:t>
            </a:r>
            <a:r>
              <a:rPr lang="en-US" dirty="0" smtClean="0"/>
              <a:t> </a:t>
            </a:r>
            <a:r>
              <a:rPr lang="en-US" dirty="0" err="1" smtClean="0"/>
              <a:t>meri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="" xmlns:p14="http://schemas.microsoft.com/office/powerpoint/2010/main" val="164349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Prve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 -</a:t>
            </a:r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Perceptivno</a:t>
            </a:r>
            <a:r>
              <a:rPr lang="en-GB" dirty="0" smtClean="0"/>
              <a:t> (</a:t>
            </a:r>
            <a:r>
              <a:rPr lang="en-GB" dirty="0" err="1" smtClean="0"/>
              <a:t>Klarkova</a:t>
            </a:r>
            <a:r>
              <a:rPr lang="en-GB" dirty="0" smtClean="0"/>
              <a:t>)-</a:t>
            </a:r>
            <a:r>
              <a:rPr lang="en-GB" dirty="0" err="1" smtClean="0"/>
              <a:t>usvajanje</a:t>
            </a:r>
            <a:r>
              <a:rPr lang="en-GB" dirty="0" smtClean="0"/>
              <a:t> se </a:t>
            </a:r>
            <a:r>
              <a:rPr lang="en-GB" dirty="0" err="1" smtClean="0"/>
              <a:t>zasniva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perceptivnim</a:t>
            </a:r>
            <a:r>
              <a:rPr lang="en-GB" dirty="0" smtClean="0"/>
              <a:t> </a:t>
            </a:r>
            <a:r>
              <a:rPr lang="en-GB" dirty="0" err="1" smtClean="0"/>
              <a:t>osobinama</a:t>
            </a:r>
            <a:r>
              <a:rPr lang="en-GB" dirty="0" smtClean="0"/>
              <a:t> </a:t>
            </a:r>
            <a:r>
              <a:rPr lang="en-GB" dirty="0" err="1" smtClean="0"/>
              <a:t>predmeta:oblik</a:t>
            </a:r>
            <a:r>
              <a:rPr lang="en-GB" dirty="0" smtClean="0"/>
              <a:t>, </a:t>
            </a:r>
            <a:r>
              <a:rPr lang="en-GB" dirty="0" err="1" smtClean="0"/>
              <a:t>boja</a:t>
            </a:r>
            <a:r>
              <a:rPr lang="en-GB" dirty="0" smtClean="0"/>
              <a:t>, </a:t>
            </a:r>
            <a:r>
              <a:rPr lang="en-GB" dirty="0" err="1" smtClean="0"/>
              <a:t>veličina</a:t>
            </a:r>
            <a:r>
              <a:rPr lang="en-GB" dirty="0" smtClean="0"/>
              <a:t>, </a:t>
            </a:r>
            <a:r>
              <a:rPr lang="en-GB" dirty="0" err="1" smtClean="0"/>
              <a:t>zvuk</a:t>
            </a:r>
            <a:r>
              <a:rPr lang="en-GB" dirty="0" smtClean="0"/>
              <a:t>, </a:t>
            </a:r>
            <a:r>
              <a:rPr lang="en-GB" dirty="0" err="1" smtClean="0"/>
              <a:t>ukus</a:t>
            </a:r>
            <a:r>
              <a:rPr lang="en-GB" dirty="0" smtClean="0"/>
              <a:t>, </a:t>
            </a:r>
            <a:r>
              <a:rPr lang="en-GB" dirty="0" err="1" smtClean="0"/>
              <a:t>dodir</a:t>
            </a:r>
            <a:r>
              <a:rPr lang="en-GB" dirty="0" smtClean="0"/>
              <a:t> (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je </a:t>
            </a:r>
            <a:r>
              <a:rPr lang="en-GB" dirty="0" err="1" smtClean="0"/>
              <a:t>okruglo</a:t>
            </a:r>
            <a:r>
              <a:rPr lang="en-GB" dirty="0" smtClean="0"/>
              <a:t> je </a:t>
            </a:r>
            <a:r>
              <a:rPr lang="en-GB" dirty="0" err="1" smtClean="0"/>
              <a:t>lopta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Hiperekstenzija</a:t>
            </a:r>
            <a:r>
              <a:rPr lang="en-GB" dirty="0" smtClean="0"/>
              <a:t> (</a:t>
            </a:r>
            <a:r>
              <a:rPr lang="en-GB" dirty="0" err="1" smtClean="0"/>
              <a:t>uključivanje</a:t>
            </a:r>
            <a:r>
              <a:rPr lang="en-GB" dirty="0" smtClean="0"/>
              <a:t> </a:t>
            </a:r>
            <a:r>
              <a:rPr lang="en-GB" dirty="0" err="1" smtClean="0"/>
              <a:t>previše</a:t>
            </a:r>
            <a:r>
              <a:rPr lang="en-GB" dirty="0" smtClean="0"/>
              <a:t> </a:t>
            </a:r>
            <a:r>
              <a:rPr lang="en-GB" dirty="0" err="1" smtClean="0"/>
              <a:t>predmeta</a:t>
            </a:r>
            <a:r>
              <a:rPr lang="en-GB" dirty="0" smtClean="0"/>
              <a:t> u </a:t>
            </a:r>
            <a:r>
              <a:rPr lang="en-GB" dirty="0" err="1" smtClean="0"/>
              <a:t>klase</a:t>
            </a:r>
            <a:r>
              <a:rPr lang="en-GB" dirty="0" smtClean="0"/>
              <a:t>(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četiri</a:t>
            </a:r>
            <a:r>
              <a:rPr lang="en-GB" dirty="0" smtClean="0"/>
              <a:t> </a:t>
            </a:r>
            <a:r>
              <a:rPr lang="en-GB" dirty="0" err="1" smtClean="0"/>
              <a:t>noge</a:t>
            </a:r>
            <a:r>
              <a:rPr lang="en-GB" dirty="0" smtClean="0"/>
              <a:t> je pas,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okruglo</a:t>
            </a:r>
            <a:r>
              <a:rPr lang="en-GB" dirty="0" smtClean="0"/>
              <a:t> je </a:t>
            </a:r>
            <a:r>
              <a:rPr lang="en-GB" dirty="0" err="1" smtClean="0"/>
              <a:t>mesec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funkcionalno</a:t>
            </a:r>
            <a:r>
              <a:rPr lang="en-GB" dirty="0" smtClean="0"/>
              <a:t> (Nelson)-</a:t>
            </a:r>
            <a:r>
              <a:rPr lang="en-GB" dirty="0" err="1" smtClean="0"/>
              <a:t>prve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 </a:t>
            </a:r>
            <a:r>
              <a:rPr lang="en-GB" dirty="0" err="1" smtClean="0"/>
              <a:t>zasnovane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funkcijama</a:t>
            </a:r>
            <a:r>
              <a:rPr lang="en-GB" dirty="0" smtClean="0"/>
              <a:t> </a:t>
            </a:r>
            <a:r>
              <a:rPr lang="en-GB" dirty="0" err="1" smtClean="0"/>
              <a:t>predmeta</a:t>
            </a:r>
            <a:r>
              <a:rPr lang="en-GB" dirty="0" smtClean="0"/>
              <a:t>(</a:t>
            </a:r>
            <a:r>
              <a:rPr lang="en-GB" dirty="0" err="1" smtClean="0"/>
              <a:t>lopta</a:t>
            </a:r>
            <a:r>
              <a:rPr lang="en-GB" dirty="0" smtClean="0"/>
              <a:t> je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se </a:t>
            </a:r>
            <a:r>
              <a:rPr lang="en-GB" dirty="0" err="1" smtClean="0"/>
              <a:t>šutira</a:t>
            </a:r>
            <a:r>
              <a:rPr lang="en-GB" dirty="0" smtClean="0"/>
              <a:t>, </a:t>
            </a:r>
            <a:r>
              <a:rPr lang="en-GB" dirty="0" err="1" smtClean="0"/>
              <a:t>udara,baca</a:t>
            </a:r>
            <a:r>
              <a:rPr lang="en-GB" dirty="0" smtClean="0"/>
              <a:t>..)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Prve</a:t>
            </a:r>
            <a:r>
              <a:rPr lang="en-US" dirty="0" smtClean="0"/>
              <a:t> </a:t>
            </a:r>
            <a:r>
              <a:rPr lang="en-US" dirty="0" err="1" smtClean="0"/>
              <a:t>reci-nastavak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Ili </a:t>
            </a:r>
            <a:r>
              <a:rPr lang="en-US" dirty="0" err="1" smtClean="0"/>
              <a:t>afektivno</a:t>
            </a:r>
            <a:r>
              <a:rPr lang="en-US" dirty="0" smtClean="0"/>
              <a:t>-”</a:t>
            </a:r>
            <a:r>
              <a:rPr lang="en-US" dirty="0" err="1" smtClean="0"/>
              <a:t>pec-pec</a:t>
            </a:r>
            <a:r>
              <a:rPr lang="en-US" dirty="0" smtClean="0"/>
              <a:t>” (</a:t>
            </a:r>
            <a:r>
              <a:rPr lang="en-US" dirty="0" err="1" smtClean="0"/>
              <a:t>vruce</a:t>
            </a:r>
            <a:r>
              <a:rPr lang="en-US" dirty="0" smtClean="0"/>
              <a:t>=</a:t>
            </a:r>
            <a:r>
              <a:rPr lang="en-US" dirty="0" err="1" smtClean="0"/>
              <a:t>zabranjeno</a:t>
            </a:r>
            <a:r>
              <a:rPr lang="en-US" dirty="0" smtClean="0"/>
              <a:t>)=&gt;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sto</a:t>
            </a:r>
            <a:r>
              <a:rPr lang="en-US" dirty="0" smtClean="0"/>
              <a:t> ne </a:t>
            </a:r>
            <a:r>
              <a:rPr lang="en-US" dirty="0" err="1" smtClean="0"/>
              <a:t>sme</a:t>
            </a:r>
            <a:r>
              <a:rPr lang="en-US" dirty="0" smtClean="0"/>
              <a:t> da se </a:t>
            </a:r>
            <a:r>
              <a:rPr lang="en-US" dirty="0" err="1" smtClean="0"/>
              <a:t>pipa</a:t>
            </a:r>
            <a:r>
              <a:rPr lang="en-US" dirty="0" smtClean="0"/>
              <a:t> je “</a:t>
            </a:r>
            <a:r>
              <a:rPr lang="en-US" dirty="0" err="1" smtClean="0"/>
              <a:t>pec-pec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 err="1" smtClean="0"/>
              <a:t>Kontekst</a:t>
            </a:r>
            <a:r>
              <a:rPr lang="en-US" dirty="0" smtClean="0"/>
              <a:t>-(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spava</a:t>
            </a:r>
            <a:r>
              <a:rPr lang="en-US" dirty="0" smtClean="0"/>
              <a:t> s </a:t>
            </a:r>
            <a:r>
              <a:rPr lang="en-US" dirty="0" err="1" smtClean="0"/>
              <a:t>cebencetom</a:t>
            </a:r>
            <a:r>
              <a:rPr lang="en-US" dirty="0" smtClean="0"/>
              <a:t>-”ide </a:t>
            </a:r>
            <a:r>
              <a:rPr lang="en-US" dirty="0" err="1" smtClean="0"/>
              <a:t>bence</a:t>
            </a:r>
            <a:r>
              <a:rPr lang="en-US" dirty="0" smtClean="0"/>
              <a:t>”=idem da </a:t>
            </a:r>
            <a:r>
              <a:rPr lang="en-US" dirty="0" err="1" smtClean="0"/>
              <a:t>spavam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1328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Šestogodišnjak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14 000 </a:t>
            </a:r>
            <a:r>
              <a:rPr lang="en-GB" dirty="0" err="1" smtClean="0"/>
              <a:t>reči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Od</a:t>
            </a:r>
            <a:r>
              <a:rPr lang="en-GB" dirty="0" smtClean="0"/>
              <a:t> 18 </a:t>
            </a:r>
            <a:r>
              <a:rPr lang="en-GB" dirty="0" err="1" smtClean="0"/>
              <a:t>meseci</a:t>
            </a:r>
            <a:r>
              <a:rPr lang="en-GB" dirty="0" smtClean="0"/>
              <a:t> do 6 </a:t>
            </a:r>
            <a:r>
              <a:rPr lang="en-GB" dirty="0" err="1" smtClean="0"/>
              <a:t>godina</a:t>
            </a:r>
            <a:r>
              <a:rPr lang="en-GB" dirty="0" smtClean="0"/>
              <a:t>=9 </a:t>
            </a:r>
            <a:r>
              <a:rPr lang="en-GB" dirty="0" err="1" smtClean="0"/>
              <a:t>reči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;</a:t>
            </a:r>
          </a:p>
          <a:p>
            <a:r>
              <a:rPr lang="en-GB" dirty="0" smtClean="0"/>
              <a:t>Red </a:t>
            </a:r>
            <a:r>
              <a:rPr lang="en-GB" dirty="0" err="1" smtClean="0"/>
              <a:t>reči</a:t>
            </a:r>
            <a:r>
              <a:rPr lang="en-GB" dirty="0" smtClean="0"/>
              <a:t> u </a:t>
            </a:r>
            <a:r>
              <a:rPr lang="en-GB" dirty="0" err="1" smtClean="0"/>
              <a:t>višečlanim</a:t>
            </a:r>
            <a:r>
              <a:rPr lang="en-GB" dirty="0" smtClean="0"/>
              <a:t> </a:t>
            </a:r>
            <a:r>
              <a:rPr lang="en-GB" dirty="0" err="1" smtClean="0"/>
              <a:t>iskazima-imaju</a:t>
            </a:r>
            <a:r>
              <a:rPr lang="en-GB" dirty="0" smtClean="0"/>
              <a:t> </a:t>
            </a:r>
            <a:r>
              <a:rPr lang="en-GB" dirty="0" err="1" smtClean="0"/>
              <a:t>obrasce</a:t>
            </a:r>
            <a:r>
              <a:rPr lang="en-GB" dirty="0" smtClean="0"/>
              <a:t>=&gt;do </a:t>
            </a:r>
            <a:r>
              <a:rPr lang="en-GB" dirty="0" err="1" smtClean="0"/>
              <a:t>koje</a:t>
            </a:r>
            <a:r>
              <a:rPr lang="en-GB" dirty="0" smtClean="0"/>
              <a:t> mere </a:t>
            </a:r>
            <a:r>
              <a:rPr lang="en-GB" dirty="0" err="1" smtClean="0"/>
              <a:t>prvi</a:t>
            </a:r>
            <a:r>
              <a:rPr lang="en-GB" dirty="0" smtClean="0"/>
              <a:t> </a:t>
            </a:r>
            <a:r>
              <a:rPr lang="en-GB" dirty="0" err="1" smtClean="0"/>
              <a:t>iskazi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 </a:t>
            </a:r>
            <a:r>
              <a:rPr lang="en-GB" dirty="0" err="1" smtClean="0"/>
              <a:t>otkrivaju</a:t>
            </a:r>
            <a:r>
              <a:rPr lang="en-GB" dirty="0" smtClean="0"/>
              <a:t> </a:t>
            </a:r>
            <a:r>
              <a:rPr lang="en-GB" dirty="0" err="1" smtClean="0"/>
              <a:t>gramatički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?</a:t>
            </a:r>
          </a:p>
          <a:p>
            <a:r>
              <a:rPr lang="en-GB" dirty="0" smtClean="0"/>
              <a:t>Tri </a:t>
            </a:r>
            <a:r>
              <a:rPr lang="en-GB" dirty="0" err="1" smtClean="0"/>
              <a:t>pristupa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Sintaksički</a:t>
            </a:r>
            <a:r>
              <a:rPr lang="en-GB" dirty="0" smtClean="0"/>
              <a:t>, </a:t>
            </a:r>
            <a:r>
              <a:rPr lang="en-GB" dirty="0" err="1" smtClean="0"/>
              <a:t>Čomski</a:t>
            </a:r>
            <a:r>
              <a:rPr lang="en-GB" dirty="0" smtClean="0"/>
              <a:t>-Eva </a:t>
            </a:r>
            <a:r>
              <a:rPr lang="en-GB" dirty="0" err="1" smtClean="0"/>
              <a:t>čita</a:t>
            </a:r>
            <a:r>
              <a:rPr lang="en-GB" dirty="0" smtClean="0"/>
              <a:t>=</a:t>
            </a:r>
            <a:r>
              <a:rPr lang="en-GB" dirty="0" err="1" smtClean="0"/>
              <a:t>imenica:glagol</a:t>
            </a:r>
            <a:endParaRPr lang="en-GB" dirty="0" smtClean="0"/>
          </a:p>
          <a:p>
            <a:r>
              <a:rPr lang="en-GB" dirty="0" err="1" smtClean="0"/>
              <a:t>Semantički</a:t>
            </a:r>
            <a:r>
              <a:rPr lang="en-GB" dirty="0" smtClean="0"/>
              <a:t>-Eva </a:t>
            </a:r>
            <a:r>
              <a:rPr lang="en-GB" dirty="0" err="1" smtClean="0"/>
              <a:t>čita</a:t>
            </a:r>
            <a:r>
              <a:rPr lang="en-GB" dirty="0" smtClean="0"/>
              <a:t>=</a:t>
            </a:r>
            <a:r>
              <a:rPr lang="en-GB" dirty="0" err="1" smtClean="0"/>
              <a:t>agens</a:t>
            </a:r>
            <a:r>
              <a:rPr lang="en-GB" dirty="0" smtClean="0"/>
              <a:t>: </a:t>
            </a:r>
            <a:r>
              <a:rPr lang="en-GB" dirty="0" err="1" smtClean="0"/>
              <a:t>radnja</a:t>
            </a:r>
            <a:r>
              <a:rPr lang="en-GB" dirty="0" smtClean="0"/>
              <a:t>; </a:t>
            </a:r>
            <a:r>
              <a:rPr lang="en-GB" dirty="0" err="1" smtClean="0"/>
              <a:t>manje</a:t>
            </a:r>
            <a:r>
              <a:rPr lang="en-GB" dirty="0" smtClean="0"/>
              <a:t> </a:t>
            </a:r>
            <a:r>
              <a:rPr lang="en-GB" dirty="0" err="1" smtClean="0"/>
              <a:t>apstraktni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sintaksičkih</a:t>
            </a:r>
            <a:r>
              <a:rPr lang="en-GB" dirty="0" smtClean="0"/>
              <a:t> </a:t>
            </a:r>
            <a:r>
              <a:rPr lang="en-GB" dirty="0" err="1" smtClean="0"/>
              <a:t>odnosa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Pozicioni-vezuje</a:t>
            </a:r>
            <a:r>
              <a:rPr lang="en-GB" dirty="0" smtClean="0"/>
              <a:t> </a:t>
            </a:r>
            <a:r>
              <a:rPr lang="en-GB" dirty="0" err="1" smtClean="0"/>
              <a:t>određenu</a:t>
            </a:r>
            <a:r>
              <a:rPr lang="en-GB" dirty="0" smtClean="0"/>
              <a:t> </a:t>
            </a:r>
            <a:r>
              <a:rPr lang="en-GB" dirty="0" err="1" smtClean="0"/>
              <a:t>reč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određenom</a:t>
            </a:r>
            <a:r>
              <a:rPr lang="en-GB" dirty="0" smtClean="0"/>
              <a:t> </a:t>
            </a:r>
            <a:r>
              <a:rPr lang="en-GB" dirty="0" err="1" smtClean="0"/>
              <a:t>pozicijom</a:t>
            </a:r>
            <a:r>
              <a:rPr lang="en-GB" dirty="0" smtClean="0"/>
              <a:t> u </a:t>
            </a:r>
            <a:r>
              <a:rPr lang="en-GB" dirty="0" err="1" smtClean="0"/>
              <a:t>rečenici</a:t>
            </a:r>
            <a:r>
              <a:rPr lang="en-GB" dirty="0" smtClean="0"/>
              <a:t>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Metalingvistička</a:t>
            </a:r>
            <a:r>
              <a:rPr lang="en-GB" dirty="0" smtClean="0"/>
              <a:t> </a:t>
            </a:r>
            <a:r>
              <a:rPr lang="en-GB" dirty="0" err="1" smtClean="0"/>
              <a:t>sposobnost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Primarna</a:t>
            </a:r>
            <a:r>
              <a:rPr lang="en-GB" dirty="0" smtClean="0"/>
              <a:t> </a:t>
            </a:r>
            <a:r>
              <a:rPr lang="en-GB" dirty="0" err="1" smtClean="0"/>
              <a:t>jezička</a:t>
            </a:r>
            <a:r>
              <a:rPr lang="en-GB" dirty="0" smtClean="0"/>
              <a:t> </a:t>
            </a:r>
            <a:r>
              <a:rPr lang="en-GB" dirty="0" err="1" smtClean="0"/>
              <a:t>sposobnost</a:t>
            </a:r>
            <a:r>
              <a:rPr lang="en-GB" dirty="0" smtClean="0"/>
              <a:t> je </a:t>
            </a:r>
            <a:r>
              <a:rPr lang="en-GB" dirty="0" err="1" smtClean="0"/>
              <a:t>znati</a:t>
            </a:r>
            <a:r>
              <a:rPr lang="en-GB" dirty="0" smtClean="0"/>
              <a:t> </a:t>
            </a:r>
            <a:r>
              <a:rPr lang="en-GB" dirty="0" err="1" smtClean="0"/>
              <a:t>nešto</a:t>
            </a:r>
            <a:r>
              <a:rPr lang="en-GB" dirty="0" smtClean="0"/>
              <a:t>, a </a:t>
            </a:r>
            <a:r>
              <a:rPr lang="en-GB" dirty="0" err="1" smtClean="0"/>
              <a:t>metalingvistička</a:t>
            </a:r>
            <a:r>
              <a:rPr lang="en-GB" dirty="0" smtClean="0"/>
              <a:t> (</a:t>
            </a:r>
            <a:r>
              <a:rPr lang="en-GB" dirty="0" err="1" smtClean="0"/>
              <a:t>sekundarna</a:t>
            </a:r>
            <a:r>
              <a:rPr lang="en-GB" dirty="0" smtClean="0"/>
              <a:t>) je </a:t>
            </a:r>
            <a:r>
              <a:rPr lang="en-GB" dirty="0" err="1" smtClean="0"/>
              <a:t>znati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to </a:t>
            </a:r>
            <a:r>
              <a:rPr lang="en-GB" dirty="0" err="1" smtClean="0"/>
              <a:t>zna</a:t>
            </a:r>
            <a:r>
              <a:rPr lang="en-GB" dirty="0" smtClean="0"/>
              <a:t>(</a:t>
            </a:r>
            <a:r>
              <a:rPr lang="en-GB" dirty="0" err="1" smtClean="0"/>
              <a:t>Gazden</a:t>
            </a:r>
            <a:r>
              <a:rPr lang="en-GB" dirty="0" smtClean="0"/>
              <a:t>).</a:t>
            </a:r>
          </a:p>
          <a:p>
            <a:r>
              <a:rPr lang="en-GB" dirty="0" smtClean="0"/>
              <a:t>4, 5 </a:t>
            </a:r>
            <a:r>
              <a:rPr lang="en-GB" dirty="0" err="1" smtClean="0"/>
              <a:t>godina-arbitrarnost</a:t>
            </a:r>
            <a:r>
              <a:rPr lang="en-GB" dirty="0" smtClean="0"/>
              <a:t> </a:t>
            </a:r>
            <a:r>
              <a:rPr lang="en-GB" dirty="0" err="1" smtClean="0"/>
              <a:t>jezičkog</a:t>
            </a:r>
            <a:r>
              <a:rPr lang="en-GB" dirty="0" smtClean="0"/>
              <a:t> </a:t>
            </a:r>
            <a:r>
              <a:rPr lang="en-GB" dirty="0" err="1" smtClean="0"/>
              <a:t>znaka</a:t>
            </a:r>
            <a:r>
              <a:rPr lang="en-GB" dirty="0" smtClean="0"/>
              <a:t> (primer </a:t>
            </a:r>
            <a:r>
              <a:rPr lang="en-GB" dirty="0" err="1" smtClean="0"/>
              <a:t>duge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, </a:t>
            </a:r>
            <a:r>
              <a:rPr lang="en-GB" dirty="0" err="1" smtClean="0"/>
              <a:t>oni</a:t>
            </a:r>
            <a:r>
              <a:rPr lang="en-GB" dirty="0" smtClean="0"/>
              <a:t> </a:t>
            </a:r>
            <a:r>
              <a:rPr lang="en-GB" dirty="0" err="1" smtClean="0"/>
              <a:t>kažu</a:t>
            </a:r>
            <a:r>
              <a:rPr lang="en-GB" dirty="0" smtClean="0"/>
              <a:t> </a:t>
            </a:r>
            <a:r>
              <a:rPr lang="en-GB" dirty="0" err="1" smtClean="0"/>
              <a:t>voz</a:t>
            </a:r>
            <a:r>
              <a:rPr lang="en-GB" dirty="0" smtClean="0"/>
              <a:t>; pas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</a:t>
            </a:r>
            <a:r>
              <a:rPr lang="en-GB" dirty="0" err="1" smtClean="0"/>
              <a:t>zove</a:t>
            </a:r>
            <a:r>
              <a:rPr lang="en-GB" dirty="0" smtClean="0"/>
              <a:t> </a:t>
            </a:r>
            <a:r>
              <a:rPr lang="en-GB" dirty="0" err="1" smtClean="0"/>
              <a:t>mačka</a:t>
            </a:r>
            <a:r>
              <a:rPr lang="en-GB" dirty="0" smtClean="0"/>
              <a:t>, </a:t>
            </a:r>
            <a:r>
              <a:rPr lang="en-GB" dirty="0" err="1" smtClean="0"/>
              <a:t>ali</a:t>
            </a:r>
            <a:r>
              <a:rPr lang="en-GB" dirty="0" smtClean="0"/>
              <a:t> </a:t>
            </a:r>
            <a:r>
              <a:rPr lang="en-GB" dirty="0" err="1" smtClean="0"/>
              <a:t>mora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mjauče</a:t>
            </a:r>
            <a:r>
              <a:rPr lang="en-GB" dirty="0" smtClean="0"/>
              <a:t>,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ako</a:t>
            </a:r>
            <a:r>
              <a:rPr lang="en-GB" dirty="0" smtClean="0"/>
              <a:t> se </a:t>
            </a:r>
            <a:r>
              <a:rPr lang="en-GB" dirty="0" err="1" smtClean="0"/>
              <a:t>zove</a:t>
            </a:r>
            <a:r>
              <a:rPr lang="en-GB" dirty="0" smtClean="0"/>
              <a:t> </a:t>
            </a:r>
            <a:r>
              <a:rPr lang="en-GB" dirty="0" err="1" smtClean="0"/>
              <a:t>krava</a:t>
            </a:r>
            <a:r>
              <a:rPr lang="en-GB" dirty="0" smtClean="0"/>
              <a:t>, </a:t>
            </a:r>
            <a:r>
              <a:rPr lang="en-GB" dirty="0" err="1" smtClean="0"/>
              <a:t>mora</a:t>
            </a:r>
            <a:r>
              <a:rPr lang="en-GB" dirty="0" smtClean="0"/>
              <a:t> </a:t>
            </a:r>
            <a:r>
              <a:rPr lang="en-GB" dirty="0" err="1" smtClean="0"/>
              <a:t>imati</a:t>
            </a:r>
            <a:r>
              <a:rPr lang="en-GB" dirty="0" smtClean="0"/>
              <a:t> </a:t>
            </a:r>
            <a:r>
              <a:rPr lang="en-GB" dirty="0" err="1" smtClean="0"/>
              <a:t>rogove</a:t>
            </a:r>
            <a:r>
              <a:rPr lang="en-GB" dirty="0" smtClean="0"/>
              <a:t>)=&gt;</a:t>
            </a:r>
            <a:r>
              <a:rPr lang="en-GB" dirty="0" err="1" smtClean="0"/>
              <a:t>pojam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odvojen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referenta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Slan</a:t>
            </a:r>
            <a:r>
              <a:rPr lang="en-GB" dirty="0" smtClean="0"/>
              <a:t>: san?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Kontrola</a:t>
            </a:r>
            <a:r>
              <a:rPr lang="en-GB" dirty="0" smtClean="0"/>
              <a:t> </a:t>
            </a:r>
            <a:r>
              <a:rPr lang="en-GB" dirty="0" err="1" smtClean="0"/>
              <a:t>razumevanja</a:t>
            </a:r>
            <a:r>
              <a:rPr lang="en-GB" dirty="0" smtClean="0"/>
              <a:t> (comprehension monitoring)-</a:t>
            </a:r>
            <a:r>
              <a:rPr lang="en-GB" dirty="0" err="1" smtClean="0"/>
              <a:t>Markmanov</a:t>
            </a:r>
            <a:r>
              <a:rPr lang="en-GB" dirty="0" smtClean="0"/>
              <a:t> test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kartama</a:t>
            </a:r>
            <a:r>
              <a:rPr lang="en-GB" dirty="0" smtClean="0"/>
              <a:t>=&gt;</a:t>
            </a:r>
            <a:r>
              <a:rPr lang="en-GB" dirty="0" err="1" smtClean="0"/>
              <a:t>nisu</a:t>
            </a:r>
            <a:r>
              <a:rPr lang="en-GB" dirty="0" smtClean="0"/>
              <a:t> u </a:t>
            </a:r>
            <a:r>
              <a:rPr lang="en-GB" dirty="0" err="1" smtClean="0"/>
              <a:t>stanju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shvate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nisu</a:t>
            </a:r>
            <a:r>
              <a:rPr lang="en-GB" dirty="0" smtClean="0"/>
              <a:t> </a:t>
            </a:r>
            <a:r>
              <a:rPr lang="en-GB" dirty="0" err="1" smtClean="0"/>
              <a:t>razumela</a:t>
            </a:r>
            <a:r>
              <a:rPr lang="en-GB" dirty="0" smtClean="0"/>
              <a:t> (</a:t>
            </a:r>
            <a:r>
              <a:rPr lang="en-GB" dirty="0" err="1" smtClean="0"/>
              <a:t>deca</a:t>
            </a:r>
            <a:r>
              <a:rPr lang="en-GB" dirty="0" smtClean="0"/>
              <a:t> u </a:t>
            </a:r>
            <a:r>
              <a:rPr lang="en-GB" dirty="0" err="1" smtClean="0"/>
              <a:t>nižim</a:t>
            </a:r>
            <a:r>
              <a:rPr lang="en-GB" dirty="0" smtClean="0"/>
              <a:t> </a:t>
            </a:r>
            <a:r>
              <a:rPr lang="en-GB" dirty="0" err="1" smtClean="0"/>
              <a:t>razredima</a:t>
            </a:r>
            <a:r>
              <a:rPr lang="en-GB" dirty="0" smtClean="0"/>
              <a:t> </a:t>
            </a:r>
            <a:r>
              <a:rPr lang="en-GB" dirty="0" err="1" smtClean="0"/>
              <a:t>osnovne</a:t>
            </a:r>
            <a:r>
              <a:rPr lang="en-GB" dirty="0" smtClean="0"/>
              <a:t> </a:t>
            </a:r>
            <a:r>
              <a:rPr lang="en-GB" dirty="0" err="1" smtClean="0"/>
              <a:t>škole</a:t>
            </a:r>
            <a:r>
              <a:rPr lang="en-GB" dirty="0" smtClean="0"/>
              <a:t>);</a:t>
            </a:r>
          </a:p>
          <a:p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potencijal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kontrolišu</a:t>
            </a:r>
            <a:r>
              <a:rPr lang="en-GB" dirty="0" smtClean="0"/>
              <a:t> </a:t>
            </a:r>
            <a:r>
              <a:rPr lang="en-GB" dirty="0" err="1" smtClean="0"/>
              <a:t>razumevanje</a:t>
            </a:r>
            <a:r>
              <a:rPr lang="en-GB" dirty="0" smtClean="0"/>
              <a:t> </a:t>
            </a:r>
            <a:r>
              <a:rPr lang="en-GB" dirty="0" err="1" smtClean="0"/>
              <a:t>ali</a:t>
            </a:r>
            <a:r>
              <a:rPr lang="en-GB" dirty="0" smtClean="0"/>
              <a:t> to ne </a:t>
            </a:r>
            <a:r>
              <a:rPr lang="en-GB" dirty="0" err="1" smtClean="0"/>
              <a:t>rade</a:t>
            </a:r>
            <a:r>
              <a:rPr lang="en-GB" dirty="0" smtClean="0"/>
              <a:t> </a:t>
            </a:r>
            <a:r>
              <a:rPr lang="en-GB" dirty="0" err="1" smtClean="0"/>
              <a:t>spontano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475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Ontogeneza jezika</vt:lpstr>
      <vt:lpstr>Leksičko-semantički razvoj (prve reči)</vt:lpstr>
      <vt:lpstr>Strategije formiranja prvih iskaza</vt:lpstr>
      <vt:lpstr>Prve reči -nastavak</vt:lpstr>
      <vt:lpstr>Prve reci-nastavak</vt:lpstr>
      <vt:lpstr>nastavak</vt:lpstr>
      <vt:lpstr>nastavak</vt:lpstr>
      <vt:lpstr>Metalingvistička sposobnost</vt:lpstr>
      <vt:lpstr>nastavak</vt:lpstr>
      <vt:lpstr>Pragmatski razvoj</vt:lpstr>
      <vt:lpstr>nastavak</vt:lpstr>
      <vt:lpstr>Pragmatski razvoj-nastavak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Ontogeneza jezika</dc:title>
  <dc:creator>FujitsuSE</dc:creator>
  <cp:lastModifiedBy>pc</cp:lastModifiedBy>
  <cp:revision>69</cp:revision>
  <dcterms:created xsi:type="dcterms:W3CDTF">2018-02-26T10:06:06Z</dcterms:created>
  <dcterms:modified xsi:type="dcterms:W3CDTF">2020-03-21T13:58:30Z</dcterms:modified>
</cp:coreProperties>
</file>